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5"/>
  </p:sldMasterIdLst>
  <p:notesMasterIdLst>
    <p:notesMasterId r:id="rId30"/>
  </p:notesMasterIdLst>
  <p:handoutMasterIdLst>
    <p:handoutMasterId r:id="rId31"/>
  </p:handoutMasterIdLst>
  <p:sldIdLst>
    <p:sldId id="301" r:id="rId6"/>
    <p:sldId id="302" r:id="rId7"/>
    <p:sldId id="427" r:id="rId8"/>
    <p:sldId id="393" r:id="rId9"/>
    <p:sldId id="426" r:id="rId10"/>
    <p:sldId id="428" r:id="rId11"/>
    <p:sldId id="391" r:id="rId12"/>
    <p:sldId id="430" r:id="rId13"/>
    <p:sldId id="429" r:id="rId14"/>
    <p:sldId id="431" r:id="rId15"/>
    <p:sldId id="432" r:id="rId16"/>
    <p:sldId id="433" r:id="rId17"/>
    <p:sldId id="434" r:id="rId18"/>
    <p:sldId id="425" r:id="rId19"/>
    <p:sldId id="436" r:id="rId20"/>
    <p:sldId id="437" r:id="rId21"/>
    <p:sldId id="438" r:id="rId22"/>
    <p:sldId id="439" r:id="rId23"/>
    <p:sldId id="435" r:id="rId24"/>
    <p:sldId id="441" r:id="rId25"/>
    <p:sldId id="442" r:id="rId26"/>
    <p:sldId id="440" r:id="rId27"/>
    <p:sldId id="443" r:id="rId28"/>
    <p:sldId id="403" r:id="rId29"/>
  </p:sldIdLst>
  <p:sldSz cx="9144000" cy="6858000" type="screen4x3"/>
  <p:notesSz cx="6946900" cy="9220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336600"/>
    <a:srgbClr val="003300"/>
    <a:srgbClr val="808000"/>
    <a:srgbClr val="FF3300"/>
    <a:srgbClr val="E9E400"/>
    <a:srgbClr val="FFD47D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1" autoAdjust="0"/>
    <p:restoredTop sz="92781" autoAdjust="0"/>
  </p:normalViewPr>
  <p:slideViewPr>
    <p:cSldViewPr>
      <p:cViewPr varScale="1">
        <p:scale>
          <a:sx n="105" d="100"/>
          <a:sy n="105" d="100"/>
        </p:scale>
        <p:origin x="192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2934" y="-102"/>
      </p:cViewPr>
      <p:guideLst>
        <p:guide orient="horz" pos="2904"/>
        <p:guide pos="218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32" Type="http://schemas.openxmlformats.org/officeDocument/2006/relationships/presProps" Target="presProps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customXml" Target="../customXml/item5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>
            <a:extLst>
              <a:ext uri="{FF2B5EF4-FFF2-40B4-BE49-F238E27FC236}">
                <a16:creationId xmlns:a16="http://schemas.microsoft.com/office/drawing/2014/main" id="{A5490C78-BC4C-FF26-C17D-1F3F76904C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1027">
            <a:extLst>
              <a:ext uri="{FF2B5EF4-FFF2-40B4-BE49-F238E27FC236}">
                <a16:creationId xmlns:a16="http://schemas.microsoft.com/office/drawing/2014/main" id="{D08EC00D-56B4-77CF-EA97-E6D5856D9CD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1028">
            <a:extLst>
              <a:ext uri="{FF2B5EF4-FFF2-40B4-BE49-F238E27FC236}">
                <a16:creationId xmlns:a16="http://schemas.microsoft.com/office/drawing/2014/main" id="{8953B419-2E1F-4B5A-5115-FA22C69B2B6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1029">
            <a:extLst>
              <a:ext uri="{FF2B5EF4-FFF2-40B4-BE49-F238E27FC236}">
                <a16:creationId xmlns:a16="http://schemas.microsoft.com/office/drawing/2014/main" id="{F73562AF-8804-1C30-893E-A7234E1E015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Times New Roman" panose="02020603050405020304" pitchFamily="18" charset="0"/>
              </a:defRPr>
            </a:lvl1pPr>
          </a:lstStyle>
          <a:p>
            <a:fld id="{C0193663-DF4A-4037-A9F3-5B58917B04B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71DBA06-E995-09F0-834A-83A6DCE5703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FCB09EB5-013B-7D71-2BE3-598126B597E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90D696A1-34A9-C64A-480E-C98A2F7303AE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6840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A12ABD24-FE75-7254-CCE5-6D9D060BB3A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4379913"/>
            <a:ext cx="50927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265EFD79-EBEE-B474-293C-7CC1A5E9CB5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00E0B582-BF83-909A-1A0C-D0618CADFE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Times New Roman" panose="02020603050405020304" pitchFamily="18" charset="0"/>
              </a:defRPr>
            </a:lvl1pPr>
          </a:lstStyle>
          <a:p>
            <a:fld id="{5468DD9A-37F1-430D-8335-C6B79A083A0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DAE6FF78-BB72-068A-CEBA-8E0490615E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0729BAF-70F6-4ACD-AA19-78507D796DB7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DCBFBD44-4883-61CE-72BE-B19610D1E91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68400" y="690563"/>
            <a:ext cx="4610100" cy="3459162"/>
          </a:xfrm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C9C57F3D-4179-7F97-8F73-9514FE08D0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7C5D2617-A923-7BC4-771D-25E8CC6F6F4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A88C8A95-ADEC-CE45-1E65-C9F3D870A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D98DA7B0-C487-886B-EAF9-FDE6A3ED71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18FF426-4EBD-484C-B9E9-C96E1A2C77AA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64032CD9-133E-0C27-2DF0-B3DA89C92C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57B8FE85-3AD9-D3A0-40F9-B2B62796B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48705F36-7D03-6D4D-126F-84C700D4C6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C74685C-2359-433E-81EE-CFEB2CC1EDFE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04B6A106-F67A-E9A2-AE99-B86A9959EA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E036F3E9-F9DF-177D-D5B2-AC73FBF0E0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43F203ED-3E37-0DEE-0DB3-4007EB6CDC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8D9F914-5BBA-40AD-A0CB-2170431543C1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E63F54A0-7291-965A-F643-CC868FCE65B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AB7C8C24-0057-4B2E-22D4-FFB3F837CA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94B8C89D-CE98-8D88-CE47-509B56E7FE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523EC31-EA5E-4B08-B19C-716EB5A01328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1F400BBA-1712-B011-9770-ED16EBC0F1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A3C47089-7A8E-9950-674A-16A80384E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C1935C42-7F2B-6A17-E47E-60EFA222B2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9CD4621-2636-4854-86BD-76379492D582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E06B75D2-90A8-D92B-8249-5EB14D3D61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343084F2-2AC3-EDBD-F6F5-B746C90DE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C0EA60D8-9D66-6B76-7307-F1DE1E9155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DEDD98F-E2D7-4CC8-9507-5605683B87E9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75021BC5-9C94-BE66-12CE-E19279BDDE1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B0EBF9FD-76FF-BDEB-5204-BEB1B9AFF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2F315878-9C15-A722-B280-54AB51E9A0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A067B27-BFC7-41C3-A6DF-55BC9596CFE3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DBBE1C62-A4C4-3C09-FB6A-E071C52F0A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474FE85E-AD26-D678-2915-6F61DDB4E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1F8D04B6-7BEB-AD52-7666-49C5EA263F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24716A1-2EF0-4FA6-B56A-6B2DE15A5E47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BE5B574C-F2BC-F2DF-6D7F-1624DDF16A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8A85EFF1-2FEA-3918-3A77-E1423197CB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3136E142-937A-BCA0-7CF2-2CB0F9B67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29CD1F5-DDF8-4C14-B4A9-EF0DE6C142BB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050005A0-C77C-3950-4C18-0E648781BB8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8801CE45-D997-8083-8259-B402664D8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2139848B-EA6D-8FA9-5656-2FDB6D847D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53D220F-2264-43BD-8624-63CE4FEBBBF8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7550D899-7589-5B41-4B2F-6A7F7BC7FE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8824DEBA-AE99-BA11-4411-CA406A7BB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0B1E85C8-AF70-9AC2-2EA3-268AE356D7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C20D409-7473-4C87-9DD5-8E846CF70DC5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BCBD26BC-E629-E20F-44CA-CCD8EB87C57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DCE19BAF-FA92-F94B-1FAC-53F595A3B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B085D1BC-922C-F039-FAF3-CC75EA13F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D576C73-E6CC-45E5-819F-5038A827CCEF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40E758B6-FC7A-04F3-2FAE-62EA5F116B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BC2A00E6-E4FE-B30D-5336-82FF7B5C8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59A701B6-62D2-4FF5-8D99-AE5681A345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01A5FCA-201E-4BFD-8EAC-26210D73477D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A06921E0-DF79-115F-BD6C-B4699C7293E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2C7871AF-B7B5-EA0D-F4D5-5F7B8D0788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F7061E75-DE0E-6D45-C896-FCD88DB5F4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326CCA5-C6FA-4FB9-A479-76B7BEE9A0E3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6FF3727A-BB9A-A3D9-AD70-65594471E0C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8019AF6C-3478-F87A-1CE5-6389BEDB28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77DAFE7E-6F6F-639C-DD1A-82D06A4E2B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A1BD48F-460C-40CF-8536-6FA715D2AE9D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78A9C444-5C6E-0A7B-64C8-5801A9C56C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2E7DCE86-8B09-9F27-A58B-EA81F6402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3523C8BA-DFD2-2264-D94F-BCAD2E97BC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30BAC08-EAA5-4CCF-8F8D-9BCDA66BA940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FEB18CF-71F7-E848-4AF5-96981659C2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119E72B-0E84-E6F1-3FA5-9673384900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C0EAE936-CBA8-3920-268C-4C97C44907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88A57-C7B6-43A4-815A-399569B7F91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BA44E4C1-31CF-A6B9-ACD7-00E3810752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38F6416F-C3A0-F2A9-B6F5-B52E3DA07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D91050F1-D244-C453-F817-A81736EBE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75041EA-3315-47ED-9573-ED2A0D884CB3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07AEC531-373D-E4A8-B477-A5DD45AFF5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FD531AB4-BA5A-6E3E-0BA9-400606087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1ED72DC6-5AF5-AF1E-0000-8399CC4D90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140A608-CA91-40C8-82F3-3B4271680D3C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8413091-6CBE-3AA2-5237-682B178677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6B95FBBD-DD20-E945-21B5-EBEBAC309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7C17AF88-CEDB-E67A-438D-F75615B2E2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AB4A3D8-338C-43E5-9BBC-31501369FC2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804D584E-40F2-01C2-55E3-D18C03131DF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87BE5482-2091-FBC5-CA77-53AF26C1B5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CFBA2613-8EEF-F906-B78A-2C1255F49A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6F25854-472B-4FE1-AF77-38235D4A83D2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65004D1B-2550-ECE9-E0E2-271D90F9D8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42E66FFF-536B-3142-1573-A7C6BD079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C2A52D40-65D7-24B1-0027-9990FD5631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5042FDE-22BE-49C1-8DEA-2A29F5D3C964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F733893E-C83E-A00D-74FB-250C26DDB7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EDD274E9-653A-9A02-1B57-271F85643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7AB2A906-281E-E7F9-23A7-9FDEDD113E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956D350-08BC-4688-B3A5-0A0D732CCF31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2DDE4A2-9E60-2730-45BF-D6D3F5A7D9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9E3754B-AC57-4FD3-91EE-12AEA5F6A1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81AC68F-5DC2-4FA0-285E-E4BC0DD299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15AA67-8CC0-48D2-BE3D-7431390FCB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2878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C9A0D01-FADF-DA6A-EBC9-0C9C54940C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B3CE729-1D3F-ED53-2E09-82B86873EA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27599B9-E042-0B75-4D11-D65684DFAF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E7970-3A93-4D62-9BE8-578FCE0D37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4781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74B7FFD-8D23-A229-95C9-38B346EF36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A1B3767-8815-9ABB-D668-B0B7D6E11F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6E406CA-5DE7-E60C-1EC9-FE95F7642F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2C2EDA-35CB-4A34-AE8B-A62F36CBF1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879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3B3EF17-FFA2-5650-6579-495ACC6849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034819E-52F1-0415-744A-24E814D1D7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0DDDBAB-88BF-5AB9-A562-817AE7A791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42317-AD72-4ADC-B1B4-758781CC37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501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C1745FA-BB79-3C3E-1523-85369DDEAC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D4EB956-CAF3-CE56-4A63-1AD0827820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E5FBAD9-0AA1-8281-1792-F5C7310BF2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3C1C06-2247-40C5-973C-B955F6036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631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64EC2C-7808-65AB-BC10-F4EA181730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8DD4C1-9DC6-07C1-B036-A12621B54D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01CC09-F509-6F2D-25A4-90E3842A3A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46C234-FC1E-4644-9A0E-6334B9257B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167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D8FC463-116C-6AAC-E937-B9710E725A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F1E294B-C046-67D0-FF8C-CE43799B55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4BD57BF-E2A3-1F8F-2AEF-BBAD102BCC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FE2913-DA61-4B3E-9C49-68F4D00F60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364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697634F-3535-126A-CD87-946508B44F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38C393F-F1F2-57E2-B1A7-2F4710C1B5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9AD5F90-5C65-B67C-683D-58FBD54C6E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A917A9-664B-4D2B-B876-2C32DDB0FA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3792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17017B0-220F-95B5-5B0F-736947CB6A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8E8C468-03F9-AA2A-9E40-483F44E0B6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1CEC29C-5EF7-17EA-EA92-79393671C5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009CC3-2962-4448-83ED-4263F329B7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98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6A0F6-B2FB-A3B6-C5C9-69286CD670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6313E4-553E-536C-BB29-CCF0BA2642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FDE9FE-1C02-C436-5B0F-0B09C4C560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AF0E0A-DDEE-4FE5-9EB9-50F277940C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818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D6795B-9546-0600-99B2-FBD5DB8655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848314-73ED-FD31-F4F3-972CFEEA41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40C4E5-B3A3-0DDA-0EEB-1B780D696A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A44F87-57CE-4828-AD2C-20C30EBC4A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984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CE25ACD-45FA-2AF3-CC5A-6E991F8620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395ABF9-AD4F-7F85-1E26-EF36835EA5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53B2819E-7648-B74E-364E-82889BB0229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>
            <a:extLst>
              <a:ext uri="{FF2B5EF4-FFF2-40B4-BE49-F238E27FC236}">
                <a16:creationId xmlns:a16="http://schemas.microsoft.com/office/drawing/2014/main" id="{5B950311-D771-C1FE-FDE7-D02A05420CA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2" name="Rectangle 6">
            <a:extLst>
              <a:ext uri="{FF2B5EF4-FFF2-40B4-BE49-F238E27FC236}">
                <a16:creationId xmlns:a16="http://schemas.microsoft.com/office/drawing/2014/main" id="{ED0FF7C8-9B25-63E7-74D1-4D77DE4E0C6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6B1E8581-EA92-4A9E-9C43-01EED17F8ED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24925AB8-7B25-48CD-5EA5-D4EE531666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3A3A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1032" name="Object 8">
            <a:extLst>
              <a:ext uri="{FF2B5EF4-FFF2-40B4-BE49-F238E27FC236}">
                <a16:creationId xmlns:a16="http://schemas.microsoft.com/office/drawing/2014/main" id="{F1519777-12A1-8E7E-33DB-C0AB94928F22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00200" y="0"/>
          <a:ext cx="680243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Photo Editor Photo" r:id="rId14" imgW="19571429" imgH="19733333" progId="MSPhotoEd.3">
                  <p:embed/>
                </p:oleObj>
              </mc:Choice>
              <mc:Fallback>
                <p:oleObj name="Photo Editor Photo" r:id="rId14" imgW="19571429" imgH="19733333" progId="MSPhotoEd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lum bright="82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0"/>
                        <a:ext cx="6802438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>
            <a:extLst>
              <a:ext uri="{FF2B5EF4-FFF2-40B4-BE49-F238E27FC236}">
                <a16:creationId xmlns:a16="http://schemas.microsoft.com/office/drawing/2014/main" id="{CFC06CC0-936E-7007-FE37-A93586EBF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85040E-F7AB-4937-8CF4-3A6EE657558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/>
          </a:p>
        </p:txBody>
      </p:sp>
      <p:sp>
        <p:nvSpPr>
          <p:cNvPr id="64514" name="Text Box 2">
            <a:extLst>
              <a:ext uri="{FF2B5EF4-FFF2-40B4-BE49-F238E27FC236}">
                <a16:creationId xmlns:a16="http://schemas.microsoft.com/office/drawing/2014/main" id="{795F4C18-7918-F56F-93F7-8AC99CE9D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0"/>
            <a:ext cx="8610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808000"/>
                </a:solidFill>
                <a:latin typeface="+mj-lt"/>
              </a:rPr>
              <a:t>CONDUCT RISK MANAGEMENT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en-US" sz="4800" b="1" dirty="0">
              <a:solidFill>
                <a:srgbClr val="808000"/>
              </a:solidFill>
              <a:latin typeface="+mj-lt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808000"/>
                </a:solidFill>
                <a:latin typeface="+mj-lt"/>
              </a:rPr>
              <a:t>MAIB1025</a:t>
            </a:r>
            <a:endParaRPr lang="en-US" sz="3200" b="1" i="1" dirty="0">
              <a:solidFill>
                <a:srgbClr val="808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4515" name="Text Box 3">
            <a:extLst>
              <a:ext uri="{FF2B5EF4-FFF2-40B4-BE49-F238E27FC236}">
                <a16:creationId xmlns:a16="http://schemas.microsoft.com/office/drawing/2014/main" id="{D65D7401-2E5E-3C00-6723-E27E27FCF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156325"/>
            <a:ext cx="7810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3600" b="1" i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Marine Corps Martial Arts Program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>
            <a:extLst>
              <a:ext uri="{FF2B5EF4-FFF2-40B4-BE49-F238E27FC236}">
                <a16:creationId xmlns:a16="http://schemas.microsoft.com/office/drawing/2014/main" id="{03494876-C6A6-0E89-A05D-4FF7CA416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39DDB8A-71FF-419A-ADB9-098F83C8A91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8E018C9F-8A4C-4C2A-F37C-555966127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MANAGEMENT PROCESS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2061738D-AD70-36F0-54E3-E5E27484F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2475" y="6611938"/>
            <a:ext cx="7810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Probability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B25E3EF-CF87-E8DC-A14D-DCCF4E659608}"/>
              </a:ext>
            </a:extLst>
          </p:cNvPr>
          <p:cNvGraphicFramePr>
            <a:graphicFrameLocks noGrp="1"/>
          </p:cNvGraphicFramePr>
          <p:nvPr/>
        </p:nvGraphicFramePr>
        <p:xfrm>
          <a:off x="942975" y="838200"/>
          <a:ext cx="8153400" cy="5656263"/>
        </p:xfrm>
        <a:graphic>
          <a:graphicData uri="http://schemas.openxmlformats.org/drawingml/2006/table">
            <a:tbl>
              <a:tblPr firstRow="1" firstCol="1" bandRow="1"/>
              <a:tblGrid>
                <a:gridCol w="1241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1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0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Severity Categories</a:t>
                      </a:r>
                      <a:endParaRPr lang="en-US" sz="28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29">
                <a:tc>
                  <a:txBody>
                    <a:bodyPr/>
                    <a:lstStyle/>
                    <a:p>
                      <a:pPr marL="0" algn="ctr"/>
                      <a:r>
                        <a:rPr lang="en-US" sz="1600" b="1">
                          <a:effectLst/>
                          <a:latin typeface="+mn-lt"/>
                          <a:cs typeface="Times New Roman"/>
                        </a:rPr>
                        <a:t>Category</a:t>
                      </a:r>
                      <a:endParaRPr lang="en-US" sz="16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600" b="1" dirty="0">
                          <a:effectLst/>
                          <a:latin typeface="+mn-lt"/>
                          <a:cs typeface="Times New Roman"/>
                        </a:rPr>
                        <a:t>Description</a:t>
                      </a:r>
                      <a:endParaRPr lang="en-US" sz="1600" dirty="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6806">
                <a:tc>
                  <a:txBody>
                    <a:bodyPr/>
                    <a:lstStyle/>
                    <a:p>
                      <a:pPr marL="0" algn="ctr"/>
                      <a:r>
                        <a:rPr lang="en-US" sz="1600" b="1" dirty="0">
                          <a:effectLst/>
                          <a:latin typeface="+mn-lt"/>
                          <a:cs typeface="Times New Roman"/>
                        </a:rPr>
                        <a:t>I</a:t>
                      </a:r>
                      <a:endParaRPr lang="en-US" sz="1600" dirty="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Loss of the ability to accomplish the mission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Death or permanent total disability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Loss of a mission-critical system or equipment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Major facility damage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Severe environmental damage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Mission-critical security failure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Unacceptable collateral damage</a:t>
                      </a: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2977">
                <a:tc>
                  <a:txBody>
                    <a:bodyPr/>
                    <a:lstStyle/>
                    <a:p>
                      <a:pPr marL="0" algn="ctr"/>
                      <a:r>
                        <a:rPr lang="en-US" sz="1600" b="1">
                          <a:effectLst/>
                          <a:latin typeface="+mn-lt"/>
                          <a:cs typeface="Times New Roman"/>
                        </a:rPr>
                        <a:t>II</a:t>
                      </a:r>
                      <a:endParaRPr lang="en-US" sz="16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Significantly degraded mission capability or unit readiness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Permanent partial disability or severe injury or illness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Extensive damage to equipment or systems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Significant damage to property or the environment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Security failure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Significant collateral damage</a:t>
                      </a: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488">
                <a:tc>
                  <a:txBody>
                    <a:bodyPr/>
                    <a:lstStyle/>
                    <a:p>
                      <a:pPr marL="0" algn="ctr"/>
                      <a:r>
                        <a:rPr lang="en-US" sz="1600" b="1">
                          <a:effectLst/>
                          <a:latin typeface="+mn-lt"/>
                          <a:cs typeface="Times New Roman"/>
                        </a:rPr>
                        <a:t>III</a:t>
                      </a:r>
                      <a:endParaRPr lang="en-US" sz="16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/>
                      <a:r>
                        <a:rPr lang="en-US" sz="1600">
                          <a:effectLst/>
                          <a:latin typeface="+mn-lt"/>
                          <a:cs typeface="Times New Roman"/>
                        </a:rPr>
                        <a:t>Degraded mission capability or unit readiness</a:t>
                      </a:r>
                    </a:p>
                    <a:p>
                      <a:pPr marL="0"/>
                      <a:r>
                        <a:rPr lang="en-US" sz="1600">
                          <a:effectLst/>
                          <a:latin typeface="+mn-lt"/>
                          <a:cs typeface="Times New Roman"/>
                        </a:rPr>
                        <a:t>Minor damage to equipment, systems, property, or the environment</a:t>
                      </a:r>
                    </a:p>
                    <a:p>
                      <a:pPr marL="0"/>
                      <a:r>
                        <a:rPr lang="en-US" sz="1600">
                          <a:effectLst/>
                          <a:latin typeface="+mn-lt"/>
                          <a:cs typeface="Times New Roman"/>
                        </a:rPr>
                        <a:t>Minor injury or illness</a:t>
                      </a: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4461">
                <a:tc>
                  <a:txBody>
                    <a:bodyPr/>
                    <a:lstStyle/>
                    <a:p>
                      <a:pPr marL="0" algn="ctr"/>
                      <a:r>
                        <a:rPr lang="en-US" sz="1600" b="1">
                          <a:effectLst/>
                          <a:latin typeface="+mn-lt"/>
                          <a:cs typeface="Times New Roman"/>
                        </a:rPr>
                        <a:t>IV</a:t>
                      </a:r>
                      <a:endParaRPr lang="en-US" sz="16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Little or no adverse impact on mission capability or unit readiness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Minimal threat to personnel safety or health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Slight equipment or systems damage, but fully functional and serviceable</a:t>
                      </a:r>
                    </a:p>
                    <a:p>
                      <a:pPr marL="0"/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Little or no property or environmental damage</a:t>
                      </a:r>
                    </a:p>
                  </a:txBody>
                  <a:tcPr marL="62861" marR="62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>
            <a:extLst>
              <a:ext uri="{FF2B5EF4-FFF2-40B4-BE49-F238E27FC236}">
                <a16:creationId xmlns:a16="http://schemas.microsoft.com/office/drawing/2014/main" id="{33B72FBF-F5D6-3B00-1750-217A745E7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17AEC5E-B75F-4FE3-BE7E-6950486F5BC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50415D98-211D-974C-07D9-FFEF707E8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MANAGEMENT PROCESS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EF862BC7-12CA-39F2-1840-70E93C847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8300" y="6611938"/>
            <a:ext cx="1549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Risk Assessment Matrix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35ADE7D-AD3A-F4BE-52FF-8BC4AFA10BD7}"/>
              </a:ext>
            </a:extLst>
          </p:cNvPr>
          <p:cNvGraphicFramePr>
            <a:graphicFrameLocks noGrp="1"/>
          </p:cNvGraphicFramePr>
          <p:nvPr/>
        </p:nvGraphicFramePr>
        <p:xfrm>
          <a:off x="990600" y="1371600"/>
          <a:ext cx="7924800" cy="4541838"/>
        </p:xfrm>
        <a:graphic>
          <a:graphicData uri="http://schemas.openxmlformats.org/drawingml/2006/table">
            <a:tbl>
              <a:tblPr firstRow="1" firstCol="1" bandRow="1"/>
              <a:tblGrid>
                <a:gridCol w="1206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8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5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Probability Categories</a:t>
                      </a:r>
                      <a:endParaRPr lang="en-US" sz="28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39">
                <a:tc>
                  <a:txBody>
                    <a:bodyPr/>
                    <a:lstStyle/>
                    <a:p>
                      <a:pPr marL="0" algn="ctr"/>
                      <a:r>
                        <a:rPr lang="en-US" sz="1800" b="1">
                          <a:effectLst/>
                          <a:latin typeface="+mn-lt"/>
                          <a:cs typeface="Times New Roman"/>
                        </a:rPr>
                        <a:t>Category</a:t>
                      </a:r>
                      <a:endParaRPr lang="en-US" sz="18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800" b="1">
                          <a:effectLst/>
                          <a:latin typeface="+mn-lt"/>
                          <a:cs typeface="Times New Roman"/>
                        </a:rPr>
                        <a:t>Description</a:t>
                      </a:r>
                      <a:endParaRPr lang="en-US" sz="18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algn="ctr"/>
                      <a:r>
                        <a:rPr lang="en-US" sz="1800" b="1">
                          <a:effectLst/>
                          <a:latin typeface="+mn-lt"/>
                          <a:cs typeface="Times New Roman"/>
                        </a:rPr>
                        <a:t>A</a:t>
                      </a:r>
                      <a:endParaRPr lang="en-US" sz="18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/>
                      <a:r>
                        <a:rPr lang="en-US" sz="1800">
                          <a:effectLst/>
                          <a:latin typeface="+mn-lt"/>
                          <a:cs typeface="Times New Roman"/>
                        </a:rPr>
                        <a:t>Likely to occur immediately or within a short period of time.</a:t>
                      </a:r>
                    </a:p>
                    <a:p>
                      <a:pPr marL="0"/>
                      <a:r>
                        <a:rPr lang="en-US" sz="1800">
                          <a:effectLst/>
                          <a:latin typeface="+mn-lt"/>
                          <a:cs typeface="Times New Roman"/>
                        </a:rPr>
                        <a:t>Expected to occur frequently to an individual item or person</a:t>
                      </a:r>
                    </a:p>
                    <a:p>
                      <a:pPr marL="0"/>
                      <a:r>
                        <a:rPr lang="en-US" sz="1800">
                          <a:effectLst/>
                          <a:latin typeface="+mn-lt"/>
                          <a:cs typeface="Times New Roman"/>
                        </a:rPr>
                        <a:t>Expected to occur continuously over a service life for a fleet, inventory of items, or group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algn="ctr"/>
                      <a:r>
                        <a:rPr lang="en-US" sz="1800" b="1">
                          <a:effectLst/>
                          <a:latin typeface="+mn-lt"/>
                          <a:cs typeface="Times New Roman"/>
                        </a:rPr>
                        <a:t>B</a:t>
                      </a:r>
                      <a:endParaRPr lang="en-US" sz="18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/>
                      <a:r>
                        <a:rPr lang="en-US" sz="1800" dirty="0">
                          <a:effectLst/>
                          <a:latin typeface="+mn-lt"/>
                          <a:cs typeface="Times New Roman"/>
                        </a:rPr>
                        <a:t>Probably will occur in time</a:t>
                      </a:r>
                    </a:p>
                    <a:p>
                      <a:pPr marL="0"/>
                      <a:r>
                        <a:rPr lang="en-US" sz="1800" dirty="0">
                          <a:effectLst/>
                          <a:latin typeface="+mn-lt"/>
                          <a:cs typeface="Times New Roman"/>
                        </a:rPr>
                        <a:t>Expected to occur several times to an individual item or person</a:t>
                      </a:r>
                    </a:p>
                    <a:p>
                      <a:pPr marL="0"/>
                      <a:r>
                        <a:rPr lang="en-US" sz="1800" dirty="0">
                          <a:effectLst/>
                          <a:latin typeface="+mn-lt"/>
                          <a:cs typeface="Times New Roman"/>
                        </a:rPr>
                        <a:t>Expected to occur frequently over a service life for a fleet, inventory of items or group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696">
                <a:tc>
                  <a:txBody>
                    <a:bodyPr/>
                    <a:lstStyle/>
                    <a:p>
                      <a:pPr marL="0" algn="ctr"/>
                      <a:r>
                        <a:rPr lang="en-US" sz="1800" b="1">
                          <a:effectLst/>
                          <a:latin typeface="+mn-lt"/>
                          <a:cs typeface="Times New Roman"/>
                        </a:rPr>
                        <a:t>C</a:t>
                      </a:r>
                      <a:endParaRPr lang="en-US" sz="18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/>
                      <a:r>
                        <a:rPr lang="en-US" sz="1800">
                          <a:effectLst/>
                          <a:latin typeface="+mn-lt"/>
                          <a:cs typeface="Times New Roman"/>
                        </a:rPr>
                        <a:t>May occur in time</a:t>
                      </a:r>
                    </a:p>
                    <a:p>
                      <a:pPr marL="0"/>
                      <a:r>
                        <a:rPr lang="en-US" sz="1800">
                          <a:effectLst/>
                          <a:latin typeface="+mn-lt"/>
                          <a:cs typeface="Times New Roman"/>
                        </a:rPr>
                        <a:t>Can reasonably be expected to occur sometime to an individual item or person</a:t>
                      </a:r>
                    </a:p>
                    <a:p>
                      <a:pPr marL="0"/>
                      <a:r>
                        <a:rPr lang="en-US" sz="1800">
                          <a:effectLst/>
                          <a:latin typeface="+mn-lt"/>
                          <a:cs typeface="Times New Roman"/>
                        </a:rPr>
                        <a:t>Can reasonably be expected to occur several times over a service life for a fleet, inventory of items, or group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39">
                <a:tc>
                  <a:txBody>
                    <a:bodyPr/>
                    <a:lstStyle/>
                    <a:p>
                      <a:pPr marL="0" algn="ctr"/>
                      <a:r>
                        <a:rPr lang="en-US" sz="1800" b="1">
                          <a:effectLst/>
                          <a:latin typeface="+mn-lt"/>
                          <a:cs typeface="Times New Roman"/>
                        </a:rPr>
                        <a:t>D</a:t>
                      </a:r>
                      <a:endParaRPr lang="en-US" sz="180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/>
                      <a:r>
                        <a:rPr lang="en-US" sz="1800" dirty="0">
                          <a:effectLst/>
                          <a:latin typeface="+mn-lt"/>
                          <a:cs typeface="Times New Roman"/>
                        </a:rPr>
                        <a:t>Unlikely to occur, but not impossible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>
            <a:extLst>
              <a:ext uri="{FF2B5EF4-FFF2-40B4-BE49-F238E27FC236}">
                <a16:creationId xmlns:a16="http://schemas.microsoft.com/office/drawing/2014/main" id="{8544D03C-7C92-CB31-8E25-54D5BEE3A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0E42F77-E173-415E-9114-8F30B4B07AA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66F07FB5-E9A2-329C-73AD-110B7CC38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MANAGEMENT PROCESS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32FE9ED1-8F6B-A872-2E71-C141BC558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1938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Make Risk Decisions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17AD57D-5F41-65B7-375F-BEF492651506}"/>
              </a:ext>
            </a:extLst>
          </p:cNvPr>
          <p:cNvGraphicFramePr>
            <a:graphicFrameLocks noGrp="1"/>
          </p:cNvGraphicFramePr>
          <p:nvPr/>
        </p:nvGraphicFramePr>
        <p:xfrm>
          <a:off x="1143001" y="1447800"/>
          <a:ext cx="7620002" cy="4191002"/>
        </p:xfrm>
        <a:graphic>
          <a:graphicData uri="http://schemas.openxmlformats.org/drawingml/2006/table">
            <a:tbl>
              <a:tblPr firstRow="1" firstCol="1" bandRow="1"/>
              <a:tblGrid>
                <a:gridCol w="1428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1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0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0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09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09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5667"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8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Basic Risk Assessment Matrix</a:t>
                      </a:r>
                      <a:endParaRPr lang="en-US" sz="28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667">
                <a:tc rowSpan="2" gridSpan="2">
                  <a:txBody>
                    <a:bodyPr/>
                    <a:lstStyle/>
                    <a:p>
                      <a:pPr marL="0" algn="ctr"/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Risk Assessment Matrix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Probability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667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667">
                <a:tc rowSpan="4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 </a:t>
                      </a:r>
                    </a:p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Severity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56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II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56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III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6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IV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2400">
                          <a:effectLst/>
                          <a:latin typeface="+mn-lt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31333">
                <a:tc gridSpan="6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Risk Assessment Codes (RAC)</a:t>
                      </a:r>
                    </a:p>
                    <a:p>
                      <a:pPr marL="0" algn="ctr"/>
                      <a:r>
                        <a:rPr lang="en-US" sz="2400" dirty="0">
                          <a:effectLst/>
                          <a:latin typeface="+mn-lt"/>
                          <a:cs typeface="Times New Roman"/>
                        </a:rPr>
                        <a:t>1-Critical 2-Serious 3-Moderate 4-Minor 5-Negligible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>
            <a:extLst>
              <a:ext uri="{FF2B5EF4-FFF2-40B4-BE49-F238E27FC236}">
                <a16:creationId xmlns:a16="http://schemas.microsoft.com/office/drawing/2014/main" id="{2B21FF63-CA5D-A2DB-D5A3-6B2AA16E1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44D2EA-C3B5-4150-BF91-22BA8F2E81F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10230471-E69F-6CB3-0D01-D00DC5E91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MANAGEMENT PROCESS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64CCB77-B927-A157-FD94-30B732448095}"/>
              </a:ext>
            </a:extLst>
          </p:cNvPr>
          <p:cNvSpPr txBox="1">
            <a:spLocks noChangeArrowheads="1"/>
          </p:cNvSpPr>
          <p:nvPr/>
        </p:nvSpPr>
        <p:spPr>
          <a:xfrm>
            <a:off x="866775" y="12192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Make Risk Decisions</a:t>
            </a:r>
          </a:p>
          <a:p>
            <a:pPr eaLnBrk="1" hangingPunct="1">
              <a:defRPr/>
            </a:pPr>
            <a:r>
              <a:rPr lang="en-US" dirty="0"/>
              <a:t>Develop controls</a:t>
            </a:r>
          </a:p>
          <a:p>
            <a:pPr eaLnBrk="1" hangingPunct="1">
              <a:defRPr/>
            </a:pPr>
            <a:r>
              <a:rPr lang="en-US" dirty="0"/>
              <a:t>Reduce RAC</a:t>
            </a: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Implement Controls</a:t>
            </a:r>
          </a:p>
          <a:p>
            <a:pPr eaLnBrk="1" hangingPunct="1">
              <a:defRPr/>
            </a:pPr>
            <a:r>
              <a:rPr lang="en-US" dirty="0"/>
              <a:t>Convert controls to orders</a:t>
            </a:r>
          </a:p>
          <a:p>
            <a:pPr eaLnBrk="1" hangingPunct="1">
              <a:defRPr/>
            </a:pPr>
            <a:r>
              <a:rPr lang="en-US" dirty="0"/>
              <a:t>Understood at all levels</a:t>
            </a: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Supervise</a:t>
            </a:r>
          </a:p>
          <a:p>
            <a:pPr eaLnBrk="1" hangingPunct="1">
              <a:defRPr/>
            </a:pPr>
            <a:r>
              <a:rPr lang="en-US" dirty="0"/>
              <a:t>Monitor effectiveness</a:t>
            </a:r>
          </a:p>
          <a:p>
            <a:pPr marL="0" indent="0" eaLnBrk="1" hangingPunct="1">
              <a:buFontTx/>
              <a:buNone/>
              <a:defRPr/>
            </a:pPr>
            <a:endParaRPr lang="en-US" dirty="0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4199615F-510E-EED5-C421-3E23799DC1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588" y="6611938"/>
            <a:ext cx="758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867C0CA8-ECFD-E22B-9D4E-0A3E2997D9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30723" name="Slide Number Placeholder 5">
            <a:extLst>
              <a:ext uri="{FF2B5EF4-FFF2-40B4-BE49-F238E27FC236}">
                <a16:creationId xmlns:a16="http://schemas.microsoft.com/office/drawing/2014/main" id="{2D231195-0B39-9F10-AFF7-426D8CEF2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9331F7-12D8-4A62-B120-80C9247EB4A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D6E432A7-F677-0E4A-94DE-4CED75F89A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9538" y="6611938"/>
            <a:ext cx="19097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Risk Management for MCMAP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E1F5E6AD-710A-D5ED-AA7C-E12465DE9D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RISK MANAGEMENT FOR MCMAP</a:t>
            </a:r>
          </a:p>
        </p:txBody>
      </p:sp>
      <p:sp>
        <p:nvSpPr>
          <p:cNvPr id="32771" name="Slide Number Placeholder 5">
            <a:extLst>
              <a:ext uri="{FF2B5EF4-FFF2-40B4-BE49-F238E27FC236}">
                <a16:creationId xmlns:a16="http://schemas.microsoft.com/office/drawing/2014/main" id="{2C8B6322-7B00-7A8C-7171-58BC413D8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26AA90-4BDC-4250-B560-03C869273A8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D4DD70E3-CBB0-8021-E89D-69D768AB1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5138" y="6605588"/>
            <a:ext cx="15890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Responsibility of the MAI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>
            <a:extLst>
              <a:ext uri="{FF2B5EF4-FFF2-40B4-BE49-F238E27FC236}">
                <a16:creationId xmlns:a16="http://schemas.microsoft.com/office/drawing/2014/main" id="{1334744C-8D91-16B3-1F72-CEFEAE581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2F35E5A-A0E4-4A9E-82B1-DE1471C1E56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4BA660E1-2130-2315-E555-34BC1407B7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MANAGEMENT FOR MCMAP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5E9C3E2-2CA4-6389-F341-5010334E39D1}"/>
              </a:ext>
            </a:extLst>
          </p:cNvPr>
          <p:cNvSpPr txBox="1">
            <a:spLocks noChangeArrowheads="1"/>
          </p:cNvSpPr>
          <p:nvPr/>
        </p:nvSpPr>
        <p:spPr>
          <a:xfrm>
            <a:off x="866775" y="1447800"/>
            <a:ext cx="8229600" cy="48609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Responsibility of the MAI</a:t>
            </a:r>
          </a:p>
          <a:p>
            <a:pPr eaLnBrk="1" hangingPunct="1">
              <a:defRPr/>
            </a:pPr>
            <a:r>
              <a:rPr lang="en-US" dirty="0"/>
              <a:t>Conduct martial arts training</a:t>
            </a:r>
          </a:p>
          <a:p>
            <a:pPr lvl="1" eaLnBrk="1" hangingPunct="1">
              <a:defRPr/>
            </a:pPr>
            <a:r>
              <a:rPr lang="en-US" dirty="0"/>
              <a:t>Techniques, free sparring, combat conditioning, sustainment and integration</a:t>
            </a:r>
          </a:p>
          <a:p>
            <a:pPr eaLnBrk="1" hangingPunct="1">
              <a:defRPr/>
            </a:pPr>
            <a:r>
              <a:rPr lang="en-US" dirty="0"/>
              <a:t>Responsible for the safety of students</a:t>
            </a:r>
          </a:p>
          <a:p>
            <a:pPr eaLnBrk="1" hangingPunct="1">
              <a:defRPr/>
            </a:pPr>
            <a:r>
              <a:rPr lang="en-US" dirty="0"/>
              <a:t>Enforce established safeties</a:t>
            </a:r>
          </a:p>
          <a:p>
            <a:pPr eaLnBrk="1" hangingPunct="1">
              <a:defRPr/>
            </a:pPr>
            <a:r>
              <a:rPr lang="en-US" dirty="0"/>
              <a:t>Complete RAW’s from the template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dirty="0"/>
              <a:t>*The MAI may NOT develop new training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280466AA-2C94-15D1-6618-4E27DB918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5138" y="6605588"/>
            <a:ext cx="15890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Responsibility of the MAI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>
            <a:extLst>
              <a:ext uri="{FF2B5EF4-FFF2-40B4-BE49-F238E27FC236}">
                <a16:creationId xmlns:a16="http://schemas.microsoft.com/office/drawing/2014/main" id="{0539D995-91A9-7DD8-6D51-B5E6A546F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8B58FA2-AB72-48AE-B521-0B744515C4C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E4791B34-4794-DB34-7EBF-DD3A78E1B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MANAGEMENT FOR MCMAP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E92317F-0747-7736-014E-546B79A3D4CA}"/>
              </a:ext>
            </a:extLst>
          </p:cNvPr>
          <p:cNvSpPr txBox="1">
            <a:spLocks noChangeArrowheads="1"/>
          </p:cNvSpPr>
          <p:nvPr/>
        </p:nvSpPr>
        <p:spPr>
          <a:xfrm>
            <a:off x="866775" y="1447800"/>
            <a:ext cx="8229600" cy="48609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Responsibility of the MAIT</a:t>
            </a:r>
          </a:p>
          <a:p>
            <a:pPr eaLnBrk="1" hangingPunct="1">
              <a:defRPr/>
            </a:pPr>
            <a:r>
              <a:rPr lang="en-US" dirty="0"/>
              <a:t>Additional responsibilities</a:t>
            </a:r>
          </a:p>
          <a:p>
            <a:pPr eaLnBrk="1" hangingPunct="1">
              <a:defRPr/>
            </a:pPr>
            <a:r>
              <a:rPr lang="en-US" dirty="0"/>
              <a:t>Supervise martial arts training</a:t>
            </a:r>
          </a:p>
          <a:p>
            <a:pPr eaLnBrk="1" hangingPunct="1">
              <a:defRPr/>
            </a:pPr>
            <a:r>
              <a:rPr lang="en-US" dirty="0"/>
              <a:t>Ensure safeties are followed</a:t>
            </a:r>
          </a:p>
          <a:p>
            <a:pPr eaLnBrk="1" hangingPunct="1">
              <a:defRPr/>
            </a:pPr>
            <a:r>
              <a:rPr lang="en-US" dirty="0"/>
              <a:t>CO’s Subject Matter Expert (SME) for MCMAP risk management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dirty="0"/>
              <a:t>*The MAIT may develop new integration training for their unit, and RAW’s</a:t>
            </a:r>
          </a:p>
          <a:p>
            <a:pPr lvl="1" eaLnBrk="1" hangingPunct="1">
              <a:defRPr/>
            </a:pPr>
            <a:endParaRPr lang="en-US" dirty="0"/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6F195627-5468-C462-B00E-9C8C91A28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3700" y="6605588"/>
            <a:ext cx="17319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Responsibility of the MACE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>
            <a:extLst>
              <a:ext uri="{FF2B5EF4-FFF2-40B4-BE49-F238E27FC236}">
                <a16:creationId xmlns:a16="http://schemas.microsoft.com/office/drawing/2014/main" id="{B264AEAD-263C-B743-67C6-363D8779D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DAF33E-942A-48F7-8C38-720F2DFBEB8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DCA20C3E-B70D-AD8E-2446-1EC21FCD24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MANAGEMENT FOR MCMAP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231AA83-33DD-A880-B836-CFD62AFFE6FD}"/>
              </a:ext>
            </a:extLst>
          </p:cNvPr>
          <p:cNvSpPr txBox="1">
            <a:spLocks noChangeArrowheads="1"/>
          </p:cNvSpPr>
          <p:nvPr/>
        </p:nvSpPr>
        <p:spPr>
          <a:xfrm>
            <a:off x="866775" y="1828800"/>
            <a:ext cx="8229600" cy="44799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Responsibility of the MACE</a:t>
            </a:r>
          </a:p>
          <a:p>
            <a:pPr eaLnBrk="1" hangingPunct="1">
              <a:defRPr/>
            </a:pPr>
            <a:r>
              <a:rPr lang="en-US" dirty="0"/>
              <a:t>Develops safeties</a:t>
            </a:r>
          </a:p>
          <a:p>
            <a:pPr eaLnBrk="1" hangingPunct="1">
              <a:defRPr/>
            </a:pPr>
            <a:r>
              <a:rPr lang="en-US" dirty="0"/>
              <a:t>Review RAW’s annually</a:t>
            </a:r>
          </a:p>
          <a:p>
            <a:pPr eaLnBrk="1" hangingPunct="1">
              <a:defRPr/>
            </a:pPr>
            <a:r>
              <a:rPr lang="en-US" dirty="0"/>
              <a:t>Provides baseline RAW’s for MCMAP</a:t>
            </a:r>
          </a:p>
          <a:p>
            <a:pPr eaLnBrk="1" hangingPunct="1">
              <a:defRPr/>
            </a:pPr>
            <a:r>
              <a:rPr lang="en-US" dirty="0"/>
              <a:t>Resource for all MAI/T’s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82D0CE56-CB9C-00F2-395E-5F0598906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588" y="6611938"/>
            <a:ext cx="758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9F5C5F94-EDB1-0856-D769-08C0370C91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40963" name="Slide Number Placeholder 5">
            <a:extLst>
              <a:ext uri="{FF2B5EF4-FFF2-40B4-BE49-F238E27FC236}">
                <a16:creationId xmlns:a16="http://schemas.microsoft.com/office/drawing/2014/main" id="{D169DD02-5511-815B-9A5C-914A45482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EED029-01C5-4F3E-A35D-18340BFB20A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FF4724A6-3A6B-237C-F466-3E6EE2547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2325" y="6611938"/>
            <a:ext cx="484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RAW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3B93679-1090-5677-0BD3-D3A6C563D7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OVERVIEW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B832AD50-30F7-F439-E443-0805ED27AB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8229600" cy="3886200"/>
          </a:xfrm>
        </p:spPr>
        <p:txBody>
          <a:bodyPr/>
          <a:lstStyle/>
          <a:p>
            <a:pPr eaLnBrk="1" hangingPunct="1"/>
            <a:r>
              <a:rPr lang="en-US" altLang="en-US"/>
              <a:t>Concepts of Risk Management</a:t>
            </a:r>
          </a:p>
          <a:p>
            <a:pPr eaLnBrk="1" hangingPunct="1"/>
            <a:r>
              <a:rPr lang="en-US" altLang="en-US"/>
              <a:t>Risk Management Process</a:t>
            </a:r>
          </a:p>
          <a:p>
            <a:pPr eaLnBrk="1" hangingPunct="1"/>
            <a:r>
              <a:rPr lang="en-US" altLang="en-US"/>
              <a:t>Risk Management for MCMAP</a:t>
            </a:r>
          </a:p>
          <a:p>
            <a:pPr eaLnBrk="1" hangingPunct="1"/>
            <a:r>
              <a:rPr lang="en-US" altLang="en-US"/>
              <a:t>Risk Assessment Worksheet</a:t>
            </a: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B2EBFFAF-10E2-3391-8059-25DF1298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88060A-245E-4943-81E0-AF531B04335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/>
          </a:p>
        </p:txBody>
      </p:sp>
      <p:sp>
        <p:nvSpPr>
          <p:cNvPr id="4101" name="Text Box 4">
            <a:extLst>
              <a:ext uri="{FF2B5EF4-FFF2-40B4-BE49-F238E27FC236}">
                <a16:creationId xmlns:a16="http://schemas.microsoft.com/office/drawing/2014/main" id="{51DFD8EE-BA5E-7FED-4224-25A4A2C88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6611938"/>
            <a:ext cx="1928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Concepts of Risk Management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>
            <a:extLst>
              <a:ext uri="{FF2B5EF4-FFF2-40B4-BE49-F238E27FC236}">
                <a16:creationId xmlns:a16="http://schemas.microsoft.com/office/drawing/2014/main" id="{67853373-42C1-978A-640A-F4CDA6CEB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998094F-B15A-4D44-B472-13884382380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53B88B9E-EA4D-013C-FF3E-3D46E750D0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ASSESSMENT WORKSHEET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7FA1312-CD37-1257-49FE-A458F0BB9773}"/>
              </a:ext>
            </a:extLst>
          </p:cNvPr>
          <p:cNvSpPr txBox="1">
            <a:spLocks noChangeArrowheads="1"/>
          </p:cNvSpPr>
          <p:nvPr/>
        </p:nvSpPr>
        <p:spPr>
          <a:xfrm>
            <a:off x="866775" y="1828800"/>
            <a:ext cx="8229600" cy="44799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RAW’s</a:t>
            </a:r>
          </a:p>
          <a:p>
            <a:pPr eaLnBrk="1" hangingPunct="1">
              <a:defRPr/>
            </a:pPr>
            <a:r>
              <a:rPr lang="en-US" dirty="0"/>
              <a:t>MAI’s must be able to complete RAW’s</a:t>
            </a:r>
          </a:p>
          <a:p>
            <a:pPr eaLnBrk="1" hangingPunct="1">
              <a:defRPr/>
            </a:pPr>
            <a:r>
              <a:rPr lang="en-US" dirty="0"/>
              <a:t>Use the RAW baseline templates</a:t>
            </a:r>
          </a:p>
          <a:p>
            <a:pPr eaLnBrk="1" hangingPunct="1">
              <a:defRPr/>
            </a:pPr>
            <a:r>
              <a:rPr lang="en-US" dirty="0"/>
              <a:t>Specific conditions within your unit</a:t>
            </a:r>
          </a:p>
          <a:p>
            <a:pPr eaLnBrk="1" hangingPunct="1">
              <a:defRPr/>
            </a:pPr>
            <a:r>
              <a:rPr lang="en-US" dirty="0"/>
              <a:t>Risk decision authority</a:t>
            </a:r>
          </a:p>
          <a:p>
            <a:pPr lvl="1" eaLnBrk="1" hangingPunct="1">
              <a:defRPr/>
            </a:pPr>
            <a:r>
              <a:rPr lang="en-US" dirty="0"/>
              <a:t>Appropriate level commander</a:t>
            </a:r>
          </a:p>
          <a:p>
            <a:pPr lvl="1" eaLnBrk="1" hangingPunct="1">
              <a:defRPr/>
            </a:pPr>
            <a:r>
              <a:rPr lang="en-US" dirty="0"/>
              <a:t>Has final say for unit training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4760CFF6-66FB-E311-27AD-A0529FE53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1688" y="6611938"/>
            <a:ext cx="68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Example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>
            <a:extLst>
              <a:ext uri="{FF2B5EF4-FFF2-40B4-BE49-F238E27FC236}">
                <a16:creationId xmlns:a16="http://schemas.microsoft.com/office/drawing/2014/main" id="{23B37C00-2F97-96D1-B4D1-96ACC1AFD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C369B6-9878-457B-B937-C8A04AE9375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74CFC968-E2B2-2D10-C0E5-55561431AD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ASSESSMENT WORKSHEET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9DE92B3A-8E3F-B908-80D7-4483E1C36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0" y="6611938"/>
            <a:ext cx="13335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Practical Application</a:t>
            </a:r>
          </a:p>
        </p:txBody>
      </p:sp>
      <p:pic>
        <p:nvPicPr>
          <p:cNvPr id="45061" name="Picture 6">
            <a:extLst>
              <a:ext uri="{FF2B5EF4-FFF2-40B4-BE49-F238E27FC236}">
                <a16:creationId xmlns:a16="http://schemas.microsoft.com/office/drawing/2014/main" id="{57B6FCB0-E2FD-9B84-5B40-C4C0A81C0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16050"/>
            <a:ext cx="8321675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CE29F603-68BB-0836-439F-910F5E4702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PRACTICAL APPLICATION</a:t>
            </a:r>
          </a:p>
        </p:txBody>
      </p:sp>
      <p:sp>
        <p:nvSpPr>
          <p:cNvPr id="47107" name="Slide Number Placeholder 5">
            <a:extLst>
              <a:ext uri="{FF2B5EF4-FFF2-40B4-BE49-F238E27FC236}">
                <a16:creationId xmlns:a16="http://schemas.microsoft.com/office/drawing/2014/main" id="{5354962B-D907-93B9-FB46-44E2056B9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44746FE-4E29-404D-8681-0815A4DFB5D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5E77D7B3-E351-B4B6-46D8-09E71DBFF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6611938"/>
            <a:ext cx="7572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2DC0ACFF-FCA8-FC95-3B66-23357934D2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49155" name="Slide Number Placeholder 5">
            <a:extLst>
              <a:ext uri="{FF2B5EF4-FFF2-40B4-BE49-F238E27FC236}">
                <a16:creationId xmlns:a16="http://schemas.microsoft.com/office/drawing/2014/main" id="{72389AAC-93A4-3128-33C0-59A8836B5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F33B209-7904-44A8-A772-A62705ABE64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64AC7F8C-DA3C-B5F8-EB8A-0F8244612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6611938"/>
            <a:ext cx="6048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80AD3515-651D-8164-119C-8B3DDC0F35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REVIEW</a:t>
            </a:r>
          </a:p>
        </p:txBody>
      </p:sp>
      <p:sp>
        <p:nvSpPr>
          <p:cNvPr id="51203" name="Slide Number Placeholder 5">
            <a:extLst>
              <a:ext uri="{FF2B5EF4-FFF2-40B4-BE49-F238E27FC236}">
                <a16:creationId xmlns:a16="http://schemas.microsoft.com/office/drawing/2014/main" id="{FA02A0BD-F762-4AA1-5CF4-EB229ADF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3961138-9640-467A-BB85-F6F719BE564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477EE7DD-EBA4-6013-76D4-F81D05227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9050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altLang="en-US" kern="0" dirty="0"/>
              <a:t>Concepts of Risk Management</a:t>
            </a:r>
          </a:p>
          <a:p>
            <a:pPr eaLnBrk="1" hangingPunct="1">
              <a:defRPr/>
            </a:pPr>
            <a:r>
              <a:rPr lang="en-US" altLang="en-US" kern="0" dirty="0"/>
              <a:t>Risk Management Process</a:t>
            </a:r>
          </a:p>
          <a:p>
            <a:pPr eaLnBrk="1" hangingPunct="1">
              <a:defRPr/>
            </a:pPr>
            <a:r>
              <a:rPr lang="en-US" altLang="en-US" kern="0" dirty="0"/>
              <a:t>Risk Management for MCMAP</a:t>
            </a:r>
          </a:p>
          <a:p>
            <a:pPr eaLnBrk="1" hangingPunct="1">
              <a:defRPr/>
            </a:pPr>
            <a:r>
              <a:rPr lang="en-US" altLang="en-US" kern="0" dirty="0"/>
              <a:t>Risk Assessment Worksheet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8F2E04E7-05AA-0BDC-6D44-60B4B95037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CONCEPTS OF RISK MANAGEMENT</a:t>
            </a:r>
          </a:p>
        </p:txBody>
      </p:sp>
      <p:sp>
        <p:nvSpPr>
          <p:cNvPr id="8195" name="Slide Number Placeholder 5">
            <a:extLst>
              <a:ext uri="{FF2B5EF4-FFF2-40B4-BE49-F238E27FC236}">
                <a16:creationId xmlns:a16="http://schemas.microsoft.com/office/drawing/2014/main" id="{B90F4815-5606-A0CC-B58C-C0875B0EA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A106F92-9458-422F-B435-6D299C2D198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44496366-50B4-1410-67F9-96F6C36BB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6605588"/>
            <a:ext cx="995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Mission of RM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>
            <a:extLst>
              <a:ext uri="{FF2B5EF4-FFF2-40B4-BE49-F238E27FC236}">
                <a16:creationId xmlns:a16="http://schemas.microsoft.com/office/drawing/2014/main" id="{FF843792-DA7C-363E-E887-81701AFCE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F8AA3B-2AC0-4241-AF13-C28D119F59A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030463A7-BB74-AF48-4F8E-2222BC0E1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CONCEPTS OF RISK MANAGEMENT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0E90383-3567-7720-4CFD-6EA2470B163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Mission of Risk Management</a:t>
            </a:r>
          </a:p>
          <a:p>
            <a:pPr eaLnBrk="1" hangingPunct="1">
              <a:defRPr/>
            </a:pPr>
            <a:r>
              <a:rPr lang="en-US" dirty="0"/>
              <a:t>To identify and mitigate risk in all activities, both on and off duty</a:t>
            </a:r>
          </a:p>
          <a:p>
            <a:pPr lvl="1" eaLnBrk="1" hangingPunct="1">
              <a:defRPr/>
            </a:pPr>
            <a:r>
              <a:rPr lang="en-US" dirty="0"/>
              <a:t>Increases mission effectiveness </a:t>
            </a:r>
          </a:p>
          <a:p>
            <a:pPr lvl="1" eaLnBrk="1" hangingPunct="1">
              <a:defRPr/>
            </a:pPr>
            <a:r>
              <a:rPr lang="en-US" dirty="0"/>
              <a:t>Minimizes loss of personnel and material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1F291E30-B467-C546-583E-3DA67EAFB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1988" y="6611938"/>
            <a:ext cx="1114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Principles of RM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>
            <a:extLst>
              <a:ext uri="{FF2B5EF4-FFF2-40B4-BE49-F238E27FC236}">
                <a16:creationId xmlns:a16="http://schemas.microsoft.com/office/drawing/2014/main" id="{62054209-1767-D92A-AD1B-A63653C69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382796B-A40C-4DD4-94DE-43C65215E3A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D92F7B5A-2F32-0597-2EC6-B3986F67B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CONCEPTS OF RISK MANAGEMENT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B177830-DB58-5DC9-DD36-0E73DE819C2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Principles of Risk Management</a:t>
            </a:r>
          </a:p>
          <a:p>
            <a:pPr eaLnBrk="1" hangingPunct="1">
              <a:defRPr/>
            </a:pPr>
            <a:r>
              <a:rPr lang="en-US" dirty="0"/>
              <a:t>Accept risk when the benefits outweigh cost</a:t>
            </a:r>
          </a:p>
          <a:p>
            <a:pPr eaLnBrk="1" hangingPunct="1">
              <a:defRPr/>
            </a:pPr>
            <a:r>
              <a:rPr lang="en-US" dirty="0"/>
              <a:t>Accept no unnecessary risk</a:t>
            </a:r>
          </a:p>
          <a:p>
            <a:pPr eaLnBrk="1" hangingPunct="1">
              <a:defRPr/>
            </a:pPr>
            <a:r>
              <a:rPr lang="en-US" dirty="0"/>
              <a:t>Anticipate and manage risk by planning</a:t>
            </a:r>
          </a:p>
          <a:p>
            <a:pPr eaLnBrk="1" hangingPunct="1">
              <a:defRPr/>
            </a:pPr>
            <a:r>
              <a:rPr lang="en-US" dirty="0"/>
              <a:t>Make risk decisions at the right level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6BB10F3A-342D-D285-AA85-AFC7C042E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4063" y="6611938"/>
            <a:ext cx="9302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Levels of RM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>
            <a:extLst>
              <a:ext uri="{FF2B5EF4-FFF2-40B4-BE49-F238E27FC236}">
                <a16:creationId xmlns:a16="http://schemas.microsoft.com/office/drawing/2014/main" id="{60038B8C-5C05-0AAC-852A-D2D838A06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3283B38-1E84-46FD-A667-725CFA0FA33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49861A10-D37F-47C3-6A3F-BAF138A39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CONCEPTS OF RISK MANAGEMENT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1293B6E-221B-366B-6ED3-965DE96A970B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Levels of Risk Management</a:t>
            </a:r>
          </a:p>
          <a:p>
            <a:pPr eaLnBrk="1" hangingPunct="1">
              <a:defRPr/>
            </a:pPr>
            <a:r>
              <a:rPr lang="en-US" dirty="0"/>
              <a:t>In-Depth</a:t>
            </a:r>
          </a:p>
          <a:p>
            <a:pPr lvl="1" eaLnBrk="1" hangingPunct="1">
              <a:defRPr/>
            </a:pPr>
            <a:r>
              <a:rPr lang="en-US" dirty="0"/>
              <a:t>Detailed research and formal testing</a:t>
            </a:r>
          </a:p>
          <a:p>
            <a:pPr eaLnBrk="1" hangingPunct="1">
              <a:defRPr/>
            </a:pPr>
            <a:r>
              <a:rPr lang="en-US" dirty="0"/>
              <a:t>Deliberate</a:t>
            </a:r>
          </a:p>
          <a:p>
            <a:pPr lvl="1" eaLnBrk="1" hangingPunct="1">
              <a:defRPr/>
            </a:pPr>
            <a:r>
              <a:rPr lang="en-US" dirty="0"/>
              <a:t>Planning for operations and training (RAW)</a:t>
            </a:r>
          </a:p>
          <a:p>
            <a:pPr eaLnBrk="1" hangingPunct="1">
              <a:defRPr/>
            </a:pPr>
            <a:r>
              <a:rPr lang="en-US" dirty="0"/>
              <a:t>Time Critical</a:t>
            </a:r>
          </a:p>
          <a:p>
            <a:pPr lvl="1" eaLnBrk="1" hangingPunct="1">
              <a:defRPr/>
            </a:pPr>
            <a:r>
              <a:rPr lang="en-US" dirty="0"/>
              <a:t>Conducted during execution</a:t>
            </a:r>
          </a:p>
          <a:p>
            <a:pPr lvl="1" eaLnBrk="1" hangingPunct="1">
              <a:defRPr/>
            </a:pPr>
            <a:r>
              <a:rPr lang="en-US" dirty="0"/>
              <a:t>On the spot review</a:t>
            </a:r>
          </a:p>
          <a:p>
            <a:pPr lvl="1" eaLnBrk="1" hangingPunct="1">
              <a:defRPr/>
            </a:pPr>
            <a:r>
              <a:rPr lang="en-US" dirty="0"/>
              <a:t>On and off duty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AA586DFC-B8AB-1864-B4E3-28C0CE369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588" y="6611938"/>
            <a:ext cx="758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E6133FF6-2E5B-4BCE-FAEA-75EFABDE4E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16387" name="Slide Number Placeholder 5">
            <a:extLst>
              <a:ext uri="{FF2B5EF4-FFF2-40B4-BE49-F238E27FC236}">
                <a16:creationId xmlns:a16="http://schemas.microsoft.com/office/drawing/2014/main" id="{EA148077-AD8A-C5A0-4509-9342036F6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6C90F83-CC2A-4DE1-BBEC-153F06102E2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3D15422F-036B-BBBC-C59A-0BDD9479D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6611938"/>
            <a:ext cx="17113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Risk Management Process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F37E24A5-EEF0-8612-728D-61C8882478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RISK MANAGEMENT PROCESS</a:t>
            </a:r>
          </a:p>
        </p:txBody>
      </p:sp>
      <p:sp>
        <p:nvSpPr>
          <p:cNvPr id="18435" name="Slide Number Placeholder 5">
            <a:extLst>
              <a:ext uri="{FF2B5EF4-FFF2-40B4-BE49-F238E27FC236}">
                <a16:creationId xmlns:a16="http://schemas.microsoft.com/office/drawing/2014/main" id="{61E0AD4F-2B8D-A1FD-F90E-0AA04598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4718EA1-2BF4-48AF-9250-5AB6B1CC99B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939651B4-F5F5-916E-8F38-5D75B79E5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6605588"/>
            <a:ext cx="995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Mission of RM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>
            <a:extLst>
              <a:ext uri="{FF2B5EF4-FFF2-40B4-BE49-F238E27FC236}">
                <a16:creationId xmlns:a16="http://schemas.microsoft.com/office/drawing/2014/main" id="{74F405B8-7A31-69ED-33A7-E64562C00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2071949-3420-4274-959D-AF42CA2FA5A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81B8CC9-52CF-7916-80A7-ED082B6FC6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RISK MANAGEMENT PROCESS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B2C6D0F-981B-1E81-F967-89AE0B8E8D7C}"/>
              </a:ext>
            </a:extLst>
          </p:cNvPr>
          <p:cNvSpPr txBox="1">
            <a:spLocks noChangeArrowheads="1"/>
          </p:cNvSpPr>
          <p:nvPr/>
        </p:nvSpPr>
        <p:spPr>
          <a:xfrm>
            <a:off x="866775" y="12192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Identify Hazards</a:t>
            </a:r>
          </a:p>
          <a:p>
            <a:pPr eaLnBrk="1" hangingPunct="1">
              <a:defRPr/>
            </a:pPr>
            <a:r>
              <a:rPr lang="en-US" dirty="0"/>
              <a:t>Any condition with potential to negatively impact the task or mission</a:t>
            </a:r>
          </a:p>
          <a:p>
            <a:pPr eaLnBrk="1" hangingPunct="1">
              <a:defRPr/>
            </a:pPr>
            <a:r>
              <a:rPr lang="en-US" dirty="0"/>
              <a:t>Property damage, personnel injury</a:t>
            </a: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Assess Hazards</a:t>
            </a:r>
          </a:p>
          <a:p>
            <a:pPr eaLnBrk="1" hangingPunct="1">
              <a:defRPr/>
            </a:pPr>
            <a:r>
              <a:rPr lang="en-US" dirty="0"/>
              <a:t>Severity: worst consequence of the hazard</a:t>
            </a:r>
          </a:p>
          <a:p>
            <a:pPr eaLnBrk="1" hangingPunct="1">
              <a:defRPr/>
            </a:pPr>
            <a:r>
              <a:rPr lang="en-US" dirty="0"/>
              <a:t>Probability: likelihood that it will occur</a:t>
            </a:r>
          </a:p>
          <a:p>
            <a:pPr eaLnBrk="1" hangingPunct="1">
              <a:defRPr/>
            </a:pPr>
            <a:r>
              <a:rPr lang="en-US" dirty="0"/>
              <a:t>Risk Assessment Code (RAC)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2749FAB5-D221-98DF-F02A-7E1024291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50" y="6611938"/>
            <a:ext cx="6477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Severity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647D665D-5935-4703-B0CC-F5D64758FF9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E018965-4027-409C-B434-6D4C030170FB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61AC33BE-96BF-4B76-BCA7-B9B5D594CC4D}"/>
</file>

<file path=customXml/itemProps4.xml><?xml version="1.0" encoding="utf-8"?>
<ds:datastoreItem xmlns:ds="http://schemas.openxmlformats.org/officeDocument/2006/customXml" ds:itemID="{56EA56EB-DFEE-4285-B631-D5DDA1015BB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397F8D3-951C-483C-8CDF-C51E1DE86A9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11676</TotalTime>
  <Words>783</Words>
  <Application>Microsoft Office PowerPoint</Application>
  <PresentationFormat>On-screen Show (4:3)</PresentationFormat>
  <Paragraphs>241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1_Default Design</vt:lpstr>
      <vt:lpstr>PowerPoint Presentation</vt:lpstr>
      <vt:lpstr>OVERVIEW</vt:lpstr>
      <vt:lpstr>CONCEPTS OF RISK MANAGEMENT</vt:lpstr>
      <vt:lpstr>PowerPoint Presentation</vt:lpstr>
      <vt:lpstr>PowerPoint Presentation</vt:lpstr>
      <vt:lpstr>PowerPoint Presentation</vt:lpstr>
      <vt:lpstr>QUESTIONS?</vt:lpstr>
      <vt:lpstr>RISK MANAGEMENT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RISK MANAGEMENT FOR MCMAP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PRACTICAL APPLICATION</vt:lpstr>
      <vt:lpstr>QUESTIONS?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PENSAK</dc:creator>
  <cp:lastModifiedBy>Gonzaleswebb SSgt Jess J</cp:lastModifiedBy>
  <cp:revision>300</cp:revision>
  <cp:lastPrinted>2015-01-20T17:57:56Z</cp:lastPrinted>
  <dcterms:created xsi:type="dcterms:W3CDTF">2000-10-15T12:17:48Z</dcterms:created>
  <dcterms:modified xsi:type="dcterms:W3CDTF">2023-06-21T13:08:08Z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JP3W3T2S65KT-962-50</vt:lpwstr>
  </property>
  <property fmtid="{D5CDD505-2E9C-101B-9397-08002B2CF9AE}" pid="3" name="_dlc_DocIdItemGuid">
    <vt:lpwstr>c1c4bce9-4960-45c1-8e15-eda2d6d7a319</vt:lpwstr>
  </property>
  <property fmtid="{D5CDD505-2E9C-101B-9397-08002B2CF9AE}" pid="4" name="_dlc_DocIdUrl">
    <vt:lpwstr>https://vce.tecom.usmc.mil/sites/trngcmd/tbs/tbsmace/_layouts/DocIdRedir.aspx?ID=JP3W3T2S65KT-962-50, JP3W3T2S65KT-962-50</vt:lpwstr>
  </property>
  <property fmtid="{D5CDD505-2E9C-101B-9397-08002B2CF9AE}" pid="5" name="Catagory">
    <vt:lpwstr>Curriculum Materials</vt:lpwstr>
  </property>
  <property fmtid="{D5CDD505-2E9C-101B-9397-08002B2CF9AE}" pid="6" name="Lesson">
    <vt:lpwstr>MAIB1025 Conduct Risk Management</vt:lpwstr>
  </property>
  <property fmtid="{D5CDD505-2E9C-101B-9397-08002B2CF9AE}" pid="7" name="Public Category">
    <vt:lpwstr>MAI Course Media</vt:lpwstr>
  </property>
  <property fmtid="{D5CDD505-2E9C-101B-9397-08002B2CF9AE}" pid="8" name="display_urn:schemas-microsoft-com:office:office#Editor">
    <vt:lpwstr>Hodgdon SSgt Andrew C</vt:lpwstr>
  </property>
  <property fmtid="{D5CDD505-2E9C-101B-9397-08002B2CF9AE}" pid="9" name="xd_Signature">
    <vt:lpwstr/>
  </property>
  <property fmtid="{D5CDD505-2E9C-101B-9397-08002B2CF9AE}" pid="10" name="TemplateUrl">
    <vt:lpwstr/>
  </property>
  <property fmtid="{D5CDD505-2E9C-101B-9397-08002B2CF9AE}" pid="11" name="xd_ProgID">
    <vt:lpwstr/>
  </property>
  <property fmtid="{D5CDD505-2E9C-101B-9397-08002B2CF9AE}" pid="12" name="_dlc_DocIdPersistId">
    <vt:lpwstr/>
  </property>
  <property fmtid="{D5CDD505-2E9C-101B-9397-08002B2CF9AE}" pid="13" name="display_urn:schemas-microsoft-com:office:office#Author">
    <vt:lpwstr>Hodgdon SSgt Andrew C</vt:lpwstr>
  </property>
  <property fmtid="{D5CDD505-2E9C-101B-9397-08002B2CF9AE}" pid="14" name="_SourceUrl">
    <vt:lpwstr/>
  </property>
  <property fmtid="{D5CDD505-2E9C-101B-9397-08002B2CF9AE}" pid="15" name="_SharedFileIndex">
    <vt:lpwstr/>
  </property>
  <property fmtid="{D5CDD505-2E9C-101B-9397-08002B2CF9AE}" pid="16" name="display_urn">
    <vt:lpwstr>Hodgdon SSgt Andrew C</vt:lpwstr>
  </property>
  <property fmtid="{D5CDD505-2E9C-101B-9397-08002B2CF9AE}" pid="17" name="ContentTypeId">
    <vt:lpwstr>0x01010024C984713177D64BA47D1778D0A588D7</vt:lpwstr>
  </property>
</Properties>
</file>